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90" r:id="rId10"/>
    <p:sldId id="265" r:id="rId11"/>
    <p:sldId id="264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1" r:id="rId20"/>
    <p:sldId id="278" r:id="rId21"/>
    <p:sldId id="282" r:id="rId22"/>
    <p:sldId id="281" r:id="rId23"/>
    <p:sldId id="279" r:id="rId24"/>
    <p:sldId id="291" r:id="rId25"/>
    <p:sldId id="280" r:id="rId26"/>
    <p:sldId id="283" r:id="rId27"/>
    <p:sldId id="285" r:id="rId28"/>
    <p:sldId id="286" r:id="rId29"/>
    <p:sldId id="287" r:id="rId30"/>
    <p:sldId id="288" r:id="rId31"/>
    <p:sldId id="289" r:id="rId32"/>
    <p:sldId id="292" r:id="rId33"/>
    <p:sldId id="293" r:id="rId34"/>
    <p:sldId id="294" r:id="rId35"/>
    <p:sldId id="295" r:id="rId36"/>
    <p:sldId id="296" r:id="rId37"/>
    <p:sldId id="297" r:id="rId38"/>
    <p:sldId id="284" r:id="rId3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" initials="B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DC5A5AF-D9E8-4DD6-999F-A60663D43858}" type="datetimeFigureOut">
              <a:rPr lang="da-DK" smtClean="0"/>
              <a:t>29-11-2016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AB94411-2297-4BD0-B197-35E3682289EC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ntankeadgangen.wordpres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het.colorado.edu/en/simulation/legacy/lasers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phet.colorado.edu/en/simulation/legacy/lasers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tinyurl.com/hd4ebeu" TargetMode="External"/><Relationship Id="rId2" Type="http://schemas.openxmlformats.org/officeDocument/2006/relationships/hyperlink" Target="http://tinyurl.com/jfd5sd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inyurl.com/jv3fo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Gamification i undervisningen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Bo Paivinen </a:t>
            </a:r>
            <a:r>
              <a:rPr lang="da-DK" dirty="0" err="1" smtClean="0"/>
              <a:t>Ullersted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167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Om mig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Bo Paivinen </a:t>
            </a:r>
            <a:r>
              <a:rPr lang="da-DK" dirty="0" err="1" smtClean="0"/>
              <a:t>Ullersted</a:t>
            </a:r>
            <a:endParaRPr lang="da-DK" dirty="0" smtClean="0"/>
          </a:p>
          <a:p>
            <a:r>
              <a:rPr lang="da-DK" dirty="0" smtClean="0"/>
              <a:t>2 børn, 1 kone</a:t>
            </a:r>
          </a:p>
          <a:p>
            <a:r>
              <a:rPr lang="da-DK" dirty="0" smtClean="0"/>
              <a:t>Underviser på Varde Gymnasium og HF</a:t>
            </a:r>
          </a:p>
          <a:p>
            <a:r>
              <a:rPr lang="da-DK" dirty="0" smtClean="0"/>
              <a:t>4 års erfaring</a:t>
            </a:r>
            <a:endParaRPr lang="da-DK" dirty="0"/>
          </a:p>
          <a:p>
            <a:r>
              <a:rPr lang="da-DK" dirty="0" smtClean="0"/>
              <a:t>Har skrevet pædagogikum opgave om gamification</a:t>
            </a:r>
          </a:p>
          <a:p>
            <a:endParaRPr lang="da-DK" dirty="0"/>
          </a:p>
          <a:p>
            <a:r>
              <a:rPr lang="da-DK" dirty="0" smtClean="0"/>
              <a:t>Blog</a:t>
            </a:r>
            <a:r>
              <a:rPr lang="da-DK" dirty="0"/>
              <a:t>: </a:t>
            </a:r>
            <a:r>
              <a:rPr lang="da-DK" dirty="0">
                <a:hlinkClick r:id="rId2"/>
              </a:rPr>
              <a:t>https://entankeadgangen.wordpress.com</a:t>
            </a:r>
            <a:r>
              <a:rPr lang="da-DK" dirty="0" smtClean="0">
                <a:hlinkClick r:id="rId2"/>
              </a:rPr>
              <a:t>/</a:t>
            </a:r>
            <a:r>
              <a:rPr lang="da-DK" dirty="0" smtClean="0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429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Engagement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Mange uengagerede elever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 marL="0" indent="0"/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Computerspil giver engagement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Skal undervisningen ligne et computerspil?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15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Det gode spil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 smtClean="0"/>
              <a:t>Lad os gøre undervisning lige så engagerende som computerspil</a:t>
            </a:r>
            <a:endParaRPr lang="da-DK" dirty="0"/>
          </a:p>
        </p:txBody>
      </p:sp>
      <p:pic>
        <p:nvPicPr>
          <p:cNvPr id="7" name="Pladsholder til billede 6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r="1261"/>
          <a:stretch>
            <a:fillRect/>
          </a:stretch>
        </p:blipFill>
        <p:spPr/>
      </p:pic>
      <p:sp>
        <p:nvSpPr>
          <p:cNvPr id="8" name="Tekstboks 7"/>
          <p:cNvSpPr txBox="1"/>
          <p:nvPr/>
        </p:nvSpPr>
        <p:spPr>
          <a:xfrm>
            <a:off x="6940587" y="3100318"/>
            <a:ext cx="737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smtClean="0"/>
              <a:t>(Portal)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312965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dsholder til billede 13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/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Elendige spil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dirty="0" smtClean="0"/>
              <a:t>Bliver </a:t>
            </a:r>
            <a:r>
              <a:rPr lang="da-DK" dirty="0" err="1" smtClean="0"/>
              <a:t>gamificeret</a:t>
            </a:r>
            <a:r>
              <a:rPr lang="da-DK" dirty="0" smtClean="0"/>
              <a:t> undervisning bare et elendigt spil?</a:t>
            </a:r>
            <a:endParaRPr lang="da-DK" dirty="0"/>
          </a:p>
        </p:txBody>
      </p:sp>
      <p:sp>
        <p:nvSpPr>
          <p:cNvPr id="6" name="Ellipse 5"/>
          <p:cNvSpPr/>
          <p:nvPr/>
        </p:nvSpPr>
        <p:spPr>
          <a:xfrm>
            <a:off x="5292080" y="2132856"/>
            <a:ext cx="93610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707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skaber det gode spil?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Spørgsmålet er undersøgt videnskabeligt</a:t>
            </a:r>
          </a:p>
          <a:p>
            <a:endParaRPr lang="da-DK" dirty="0" smtClean="0"/>
          </a:p>
          <a:p>
            <a:r>
              <a:rPr lang="da-DK" dirty="0" smtClean="0"/>
              <a:t>Spildesign teori:</a:t>
            </a:r>
            <a:br>
              <a:rPr lang="da-DK" dirty="0" smtClean="0"/>
            </a:br>
            <a:r>
              <a:rPr lang="da-DK" dirty="0" smtClean="0"/>
              <a:t>Et godt spil følger ”Principles of </a:t>
            </a:r>
            <a:r>
              <a:rPr lang="da-DK" dirty="0" err="1" smtClean="0"/>
              <a:t>meaningful</a:t>
            </a:r>
            <a:r>
              <a:rPr lang="da-DK" dirty="0" smtClean="0"/>
              <a:t> </a:t>
            </a:r>
            <a:r>
              <a:rPr lang="da-DK" dirty="0" err="1" smtClean="0"/>
              <a:t>play</a:t>
            </a:r>
            <a:r>
              <a:rPr lang="da-DK" dirty="0" smtClean="0"/>
              <a:t>”</a:t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- oversat ”Principper for meningsfuld spiloplevelse”</a:t>
            </a:r>
          </a:p>
        </p:txBody>
      </p:sp>
    </p:spTree>
    <p:extLst>
      <p:ext uri="{BB962C8B-B14F-4D97-AF65-F5344CB8AC3E}">
        <p14:creationId xmlns:p14="http://schemas.microsoft.com/office/powerpoint/2010/main" val="418617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 for foredraget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000" b="0" dirty="0" smtClean="0"/>
              <a:t>Introduktion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0" dirty="0" smtClean="0"/>
              <a:t>Gamification og spildesign teori</a:t>
            </a:r>
          </a:p>
          <a:p>
            <a:pPr lvl="0">
              <a:buFont typeface="Arial" pitchFamily="34" charset="0"/>
              <a:buChar char="•"/>
            </a:pPr>
            <a:r>
              <a:rPr lang="da-DK" sz="2000" b="0" dirty="0" smtClean="0">
                <a:solidFill>
                  <a:srgbClr val="000000"/>
                </a:solidFill>
              </a:rPr>
              <a:t>Principper for meningsfuld </a:t>
            </a:r>
            <a:r>
              <a:rPr lang="da-DK" sz="2000" b="0" dirty="0">
                <a:solidFill>
                  <a:srgbClr val="000000"/>
                </a:solidFill>
              </a:rPr>
              <a:t>spiloplevelse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/>
              <a:t>Forbedring og synlig fremgang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/>
              <a:t>Frihed i struktur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/>
              <a:t>Simulationer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/>
              <a:t>Konkurrence?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/>
              <a:t>Lær af sine fejl - hurtig repetition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/>
              <a:t>En verden fyldt af søm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598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 for foredraget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Introduktion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Gamification og spildesign teori</a:t>
            </a:r>
          </a:p>
          <a:p>
            <a:pPr lvl="0">
              <a:buFont typeface="Arial" pitchFamily="34" charset="0"/>
              <a:buChar char="•"/>
            </a:pPr>
            <a:r>
              <a:rPr lang="da-DK" sz="2000" b="0" dirty="0" smtClean="0">
                <a:solidFill>
                  <a:srgbClr val="000000"/>
                </a:solidFill>
              </a:rPr>
              <a:t>Principper for meningsfuld </a:t>
            </a:r>
            <a:r>
              <a:rPr lang="da-DK" sz="2000" b="0" dirty="0">
                <a:solidFill>
                  <a:srgbClr val="000000"/>
                </a:solidFill>
              </a:rPr>
              <a:t>spiloplevelse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1" dirty="0" smtClean="0"/>
              <a:t>Forbedring og synlig fremgang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b="1" dirty="0" smtClean="0"/>
              <a:t>Pointsystemer og medaljer</a:t>
            </a:r>
            <a:endParaRPr lang="da-DK" b="1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Frihed i struktur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Simulationer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Konkurrence?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Lær af sine fejl - hurtig repetition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verden fyldt af søm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709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Fremgang i spil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Erfaring (</a:t>
            </a:r>
            <a:r>
              <a:rPr lang="da-DK" dirty="0" err="1" smtClean="0"/>
              <a:t>Experience</a:t>
            </a:r>
            <a:r>
              <a:rPr lang="da-DK" dirty="0" smtClean="0"/>
              <a:t> - XP)</a:t>
            </a:r>
            <a:br>
              <a:rPr lang="da-DK" dirty="0" smtClean="0"/>
            </a:br>
            <a:r>
              <a:rPr lang="da-DK" dirty="0" smtClean="0"/>
              <a:t>	Giver højere </a:t>
            </a:r>
            <a:r>
              <a:rPr lang="da-DK" dirty="0" err="1" smtClean="0"/>
              <a:t>level</a:t>
            </a:r>
            <a:r>
              <a:rPr lang="da-DK" dirty="0" smtClean="0"/>
              <a:t> og nye egenskaber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Baner</a:t>
            </a:r>
            <a:br>
              <a:rPr lang="da-DK" dirty="0" smtClean="0"/>
            </a:br>
            <a:r>
              <a:rPr lang="da-DK" dirty="0" smtClean="0"/>
              <a:t>	Den næste er sværere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Fjender med tydelige </a:t>
            </a:r>
            <a:r>
              <a:rPr lang="da-DK" dirty="0" err="1" smtClean="0"/>
              <a:t>levels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	Højere </a:t>
            </a:r>
            <a:r>
              <a:rPr lang="da-DK" dirty="0" err="1" smtClean="0"/>
              <a:t>levels</a:t>
            </a:r>
            <a:r>
              <a:rPr lang="da-DK" dirty="0" smtClean="0"/>
              <a:t> er større udfordring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Gevinster</a:t>
            </a:r>
            <a:br>
              <a:rPr lang="da-DK" dirty="0" smtClean="0"/>
            </a:br>
            <a:r>
              <a:rPr lang="da-DK" dirty="0" smtClean="0"/>
              <a:t>	Guld, nye egenskaber, bedre våben 		gør spillet lettere</a:t>
            </a:r>
          </a:p>
        </p:txBody>
      </p:sp>
      <p:sp>
        <p:nvSpPr>
          <p:cNvPr id="4" name="Højrepil 3"/>
          <p:cNvSpPr/>
          <p:nvPr/>
        </p:nvSpPr>
        <p:spPr>
          <a:xfrm>
            <a:off x="4499992" y="4293096"/>
            <a:ext cx="43204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384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Fremgang i spil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Erfaring (</a:t>
            </a:r>
            <a:r>
              <a:rPr lang="da-DK" dirty="0" err="1" smtClean="0"/>
              <a:t>Experience</a:t>
            </a:r>
            <a:r>
              <a:rPr lang="da-DK" dirty="0" smtClean="0"/>
              <a:t> - XP)</a:t>
            </a:r>
            <a:br>
              <a:rPr lang="da-DK" dirty="0" smtClean="0"/>
            </a:br>
            <a:r>
              <a:rPr lang="da-DK" dirty="0" smtClean="0"/>
              <a:t>	Giver højere </a:t>
            </a:r>
            <a:r>
              <a:rPr lang="da-DK" dirty="0" err="1" smtClean="0"/>
              <a:t>level</a:t>
            </a:r>
            <a:r>
              <a:rPr lang="da-DK" dirty="0" smtClean="0"/>
              <a:t> og nye egenskaber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Baner</a:t>
            </a:r>
            <a:br>
              <a:rPr lang="da-DK" dirty="0" smtClean="0"/>
            </a:br>
            <a:r>
              <a:rPr lang="da-DK" dirty="0" smtClean="0"/>
              <a:t>	Den næste er sværere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Fjender med tydelige </a:t>
            </a:r>
            <a:r>
              <a:rPr lang="da-DK" dirty="0" err="1" smtClean="0"/>
              <a:t>levels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	Højere </a:t>
            </a:r>
            <a:r>
              <a:rPr lang="da-DK" dirty="0" err="1" smtClean="0"/>
              <a:t>levels</a:t>
            </a:r>
            <a:r>
              <a:rPr lang="da-DK" dirty="0" smtClean="0"/>
              <a:t> er større udfordring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Gevinster</a:t>
            </a:r>
            <a:br>
              <a:rPr lang="da-DK" dirty="0" smtClean="0"/>
            </a:br>
            <a:r>
              <a:rPr lang="da-DK" dirty="0" smtClean="0"/>
              <a:t>	Guld, nye egenskaber, bedre våben 		gør spillet lettere</a:t>
            </a:r>
          </a:p>
        </p:txBody>
      </p:sp>
      <p:sp>
        <p:nvSpPr>
          <p:cNvPr id="4" name="Højrepil 3"/>
          <p:cNvSpPr/>
          <p:nvPr/>
        </p:nvSpPr>
        <p:spPr>
          <a:xfrm>
            <a:off x="4499992" y="4293096"/>
            <a:ext cx="43204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Ellipse 4"/>
          <p:cNvSpPr/>
          <p:nvPr/>
        </p:nvSpPr>
        <p:spPr>
          <a:xfrm>
            <a:off x="805722" y="2636912"/>
            <a:ext cx="4054310" cy="12272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050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7" name="Picture 3" descr="C:\Users\Bo\Documents\VardeSTX\Pædagogikum\TeoPæd opgave\Evaluering af mestrings-elementer\Ekspertsystem_temabille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22" y="836712"/>
            <a:ext cx="7156378" cy="633670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Ekspertsystem for rapporter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862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 for foredraget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Introduktion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Gamification og spildesign teori</a:t>
            </a:r>
          </a:p>
          <a:p>
            <a:pPr lvl="0">
              <a:buFont typeface="Arial" pitchFamily="34" charset="0"/>
              <a:buChar char="•"/>
            </a:pPr>
            <a:r>
              <a:rPr lang="da-DK" sz="2000" b="0" dirty="0" smtClean="0">
                <a:solidFill>
                  <a:srgbClr val="000000"/>
                </a:solidFill>
              </a:rPr>
              <a:t>Principper for meningsfuld </a:t>
            </a:r>
            <a:r>
              <a:rPr lang="da-DK" sz="2000" b="0" dirty="0">
                <a:solidFill>
                  <a:srgbClr val="000000"/>
                </a:solidFill>
              </a:rPr>
              <a:t>spiloplevelse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Forbedring og synlig fremgang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Pointsystemer og medaljer</a:t>
            </a:r>
            <a:endParaRPr lang="da-DK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b="1" dirty="0" smtClean="0"/>
              <a:t>Frihed i struktur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b="1" dirty="0" smtClean="0"/>
              <a:t>Skattekort over undervisningsforløb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Simulationer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 verden fyldt af søm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Lær af sine fejl - hurtig repetition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Konkurrence?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221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Frihed og struktur</a:t>
            </a:r>
            <a:endParaRPr lang="da-DK" dirty="0"/>
          </a:p>
        </p:txBody>
      </p:sp>
      <p:pic>
        <p:nvPicPr>
          <p:cNvPr id="2051" name="Picture 3" descr="C:\Users\Bo\Documents\Undervisningsmaterialer\Spil og gameification\Foredrag om gamification\graf_frihed_strukt_bille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8" y="980728"/>
            <a:ext cx="7886701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899592" y="1628800"/>
            <a:ext cx="259228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/>
          <p:cNvSpPr/>
          <p:nvPr/>
        </p:nvSpPr>
        <p:spPr>
          <a:xfrm>
            <a:off x="5220072" y="1781200"/>
            <a:ext cx="259228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21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Frihed og struktur</a:t>
            </a:r>
            <a:endParaRPr lang="da-DK" dirty="0"/>
          </a:p>
        </p:txBody>
      </p:sp>
      <p:pic>
        <p:nvPicPr>
          <p:cNvPr id="2051" name="Picture 3" descr="C:\Users\Bo\Documents\Undervisningsmaterialer\Spil og gameification\Foredrag om gamification\graf_frihed_strukt_bille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8" y="980728"/>
            <a:ext cx="7886701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/>
          <p:cNvSpPr/>
          <p:nvPr/>
        </p:nvSpPr>
        <p:spPr>
          <a:xfrm>
            <a:off x="539552" y="842692"/>
            <a:ext cx="259228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074" name="Picture 2" descr="C:\Users\Bo\Documents\Undervisningsmaterialer\Spil og gameification\Foredrag om gamification\trivialpursuitgame_313829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76872"/>
            <a:ext cx="6600394" cy="411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/>
          <p:cNvSpPr/>
          <p:nvPr/>
        </p:nvSpPr>
        <p:spPr>
          <a:xfrm>
            <a:off x="5292080" y="65789"/>
            <a:ext cx="259228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755576" y="2924944"/>
            <a:ext cx="1584176" cy="10081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kstboks 2"/>
          <p:cNvSpPr txBox="1"/>
          <p:nvPr/>
        </p:nvSpPr>
        <p:spPr>
          <a:xfrm>
            <a:off x="3491880" y="5260558"/>
            <a:ext cx="331236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solidFill>
                  <a:schemeClr val="tx1"/>
                </a:solidFill>
              </a:rPr>
              <a:t>”Svar på dette spørgsmål nu”</a:t>
            </a:r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90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Frihed og struktur</a:t>
            </a:r>
            <a:endParaRPr lang="da-DK" dirty="0"/>
          </a:p>
        </p:txBody>
      </p:sp>
      <p:pic>
        <p:nvPicPr>
          <p:cNvPr id="2051" name="Picture 3" descr="C:\Users\Bo\Documents\Undervisningsmaterialer\Spil og gameification\Foredrag om gamification\graf_frihed_strukt_bille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8" y="980728"/>
            <a:ext cx="7886701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/>
          <p:cNvSpPr/>
          <p:nvPr/>
        </p:nvSpPr>
        <p:spPr>
          <a:xfrm>
            <a:off x="539552" y="842692"/>
            <a:ext cx="259228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/>
          <p:cNvSpPr/>
          <p:nvPr/>
        </p:nvSpPr>
        <p:spPr>
          <a:xfrm>
            <a:off x="5292080" y="65789"/>
            <a:ext cx="259228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6444208" y="2924944"/>
            <a:ext cx="1584176" cy="10081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098" name="Picture 2" descr="C:\Users\Bo\Documents\Undervisningsmaterialer\Spil og gameification\Foredrag om gamification\second_li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04" y="1922812"/>
            <a:ext cx="6138710" cy="46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boks 8"/>
          <p:cNvSpPr txBox="1"/>
          <p:nvPr/>
        </p:nvSpPr>
        <p:spPr>
          <a:xfrm>
            <a:off x="2929154" y="4809262"/>
            <a:ext cx="331236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solidFill>
                  <a:schemeClr val="tx1"/>
                </a:solidFill>
              </a:rPr>
              <a:t>”Find selv på dine mål”</a:t>
            </a:r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3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Frihed og struktur</a:t>
            </a:r>
            <a:endParaRPr lang="da-DK" dirty="0"/>
          </a:p>
        </p:txBody>
      </p:sp>
      <p:pic>
        <p:nvPicPr>
          <p:cNvPr id="2051" name="Picture 3" descr="C:\Users\Bo\Documents\Undervisningsmaterialer\Spil og gameification\Foredrag om gamification\graf_frihed_strukt_bille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8" y="980728"/>
            <a:ext cx="7886701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6"/>
          <p:cNvSpPr/>
          <p:nvPr/>
        </p:nvSpPr>
        <p:spPr>
          <a:xfrm>
            <a:off x="1691680" y="1628800"/>
            <a:ext cx="172819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122" name="Picture 2" descr="C:\Users\Bo\Documents\Undervisningsmaterialer\Spil og gameification\Foredrag om gamification\World_of_warcraf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65" y="2319876"/>
            <a:ext cx="6484413" cy="250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boks 7"/>
          <p:cNvSpPr txBox="1"/>
          <p:nvPr/>
        </p:nvSpPr>
        <p:spPr>
          <a:xfrm>
            <a:off x="1448196" y="4365104"/>
            <a:ext cx="39433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solidFill>
                  <a:schemeClr val="tx1"/>
                </a:solidFill>
              </a:rPr>
              <a:t>Missioner, udfordringer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5220072" y="1349838"/>
            <a:ext cx="1800200" cy="10081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Tekstboks 9"/>
          <p:cNvSpPr txBox="1"/>
          <p:nvPr/>
        </p:nvSpPr>
        <p:spPr>
          <a:xfrm>
            <a:off x="7092280" y="1484561"/>
            <a:ext cx="1907704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Samlet 100 mio. spillere</a:t>
            </a:r>
          </a:p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Omsætning: $8,5 mia.</a:t>
            </a:r>
            <a:endParaRPr lang="da-DK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64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Frihed og struktur</a:t>
            </a:r>
            <a:endParaRPr lang="da-DK" dirty="0"/>
          </a:p>
        </p:txBody>
      </p:sp>
      <p:pic>
        <p:nvPicPr>
          <p:cNvPr id="2051" name="Picture 3" descr="C:\Users\Bo\Documents\Undervisningsmaterialer\Spil og gameification\Foredrag om gamification\graf_frihed_strukt_bille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8" y="980728"/>
            <a:ext cx="7886701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boks 7"/>
          <p:cNvSpPr txBox="1"/>
          <p:nvPr/>
        </p:nvSpPr>
        <p:spPr>
          <a:xfrm>
            <a:off x="3433722" y="5075552"/>
            <a:ext cx="39433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solidFill>
                  <a:schemeClr val="tx1"/>
                </a:solidFill>
              </a:rPr>
              <a:t>Løs udfordringen på din måde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829941" y="1450880"/>
            <a:ext cx="1564629" cy="8060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146" name="Picture 2" descr="C:\Users\Bo\Documents\Undervisningsmaterialer\Spil og gameification\Foredrag om gamification\portal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31" y="2337983"/>
            <a:ext cx="5842001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boks 10"/>
          <p:cNvSpPr txBox="1"/>
          <p:nvPr/>
        </p:nvSpPr>
        <p:spPr>
          <a:xfrm>
            <a:off x="107504" y="1518241"/>
            <a:ext cx="1907704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Top 3 mest anmelderroste PC-spil</a:t>
            </a:r>
            <a:endParaRPr lang="da-DK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0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Frihed og struktur</a:t>
            </a:r>
            <a:endParaRPr lang="da-DK" dirty="0"/>
          </a:p>
        </p:txBody>
      </p:sp>
      <p:pic>
        <p:nvPicPr>
          <p:cNvPr id="2051" name="Picture 3" descr="C:\Users\Bo\Documents\Undervisningsmaterialer\Spil og gameification\Foredrag om gamification\graf_frihed_strukt_bille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8" y="980728"/>
            <a:ext cx="7886701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/>
          <p:cNvSpPr/>
          <p:nvPr/>
        </p:nvSpPr>
        <p:spPr>
          <a:xfrm>
            <a:off x="251520" y="1088740"/>
            <a:ext cx="1800200" cy="3905188"/>
          </a:xfrm>
          <a:prstGeom prst="rect">
            <a:avLst/>
          </a:prstGeom>
          <a:gradFill>
            <a:gsLst>
              <a:gs pos="0">
                <a:srgbClr val="FF0000">
                  <a:alpha val="80000"/>
                </a:srgbClr>
              </a:gs>
              <a:gs pos="39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Rød Zone</a:t>
            </a:r>
            <a:endParaRPr lang="da-DK" dirty="0"/>
          </a:p>
        </p:txBody>
      </p:sp>
      <p:sp>
        <p:nvSpPr>
          <p:cNvPr id="9" name="Rektangel 8"/>
          <p:cNvSpPr/>
          <p:nvPr/>
        </p:nvSpPr>
        <p:spPr>
          <a:xfrm>
            <a:off x="6804248" y="1088740"/>
            <a:ext cx="1800200" cy="3905188"/>
          </a:xfrm>
          <a:prstGeom prst="rect">
            <a:avLst/>
          </a:prstGeom>
          <a:gradFill>
            <a:gsLst>
              <a:gs pos="0">
                <a:srgbClr val="FF0000">
                  <a:alpha val="80000"/>
                </a:srgbClr>
              </a:gs>
              <a:gs pos="39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Rød Zone</a:t>
            </a:r>
            <a:endParaRPr lang="da-DK" dirty="0"/>
          </a:p>
        </p:txBody>
      </p:sp>
      <p:sp>
        <p:nvSpPr>
          <p:cNvPr id="10" name="Rektangel 9"/>
          <p:cNvSpPr/>
          <p:nvPr/>
        </p:nvSpPr>
        <p:spPr>
          <a:xfrm>
            <a:off x="2123728" y="1088740"/>
            <a:ext cx="4608512" cy="3905188"/>
          </a:xfrm>
          <a:prstGeom prst="rect">
            <a:avLst/>
          </a:prstGeom>
          <a:gradFill>
            <a:gsLst>
              <a:gs pos="0">
                <a:srgbClr val="00B050"/>
              </a:gs>
              <a:gs pos="41000">
                <a:schemeClr val="accent4">
                  <a:lumMod val="40000"/>
                  <a:lumOff val="60000"/>
                  <a:alpha val="28000"/>
                </a:schemeClr>
              </a:gs>
              <a:gs pos="100000">
                <a:schemeClr val="bg1">
                  <a:alpha val="28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Grøn   Zone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399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C:\Users\Bo\Documents\VardeSTX\2db fysik C\Map til bølger_v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00" y="9200"/>
            <a:ext cx="9183254" cy="644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98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 for foredraget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Introduktion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Gamification og spildesign teori</a:t>
            </a:r>
          </a:p>
          <a:p>
            <a:pPr lvl="0">
              <a:buFont typeface="Arial" pitchFamily="34" charset="0"/>
              <a:buChar char="•"/>
            </a:pPr>
            <a:r>
              <a:rPr lang="da-DK" sz="2000" b="0" dirty="0" smtClean="0">
                <a:solidFill>
                  <a:srgbClr val="000000"/>
                </a:solidFill>
              </a:rPr>
              <a:t>Principper for meningsfuld </a:t>
            </a:r>
            <a:r>
              <a:rPr lang="da-DK" sz="2000" b="0" dirty="0">
                <a:solidFill>
                  <a:srgbClr val="000000"/>
                </a:solidFill>
              </a:rPr>
              <a:t>spiloplevelse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Forbedring og synlig fremgang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Pointsystemer og medaljer</a:t>
            </a:r>
            <a:endParaRPr lang="da-DK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Frihed i struktur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Skattekort over undervisningsforløb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1" dirty="0" smtClean="0"/>
              <a:t>Simulationer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b="1" dirty="0" smtClean="0"/>
              <a:t>Byg </a:t>
            </a:r>
            <a:r>
              <a:rPr lang="da-DK" b="1" dirty="0"/>
              <a:t>en </a:t>
            </a:r>
            <a:r>
              <a:rPr lang="da-DK" b="1" dirty="0" smtClean="0"/>
              <a:t>laser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Konkurrence?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Lær af sine fejl - hurtig repetition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verden fyldt af søm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043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Spil er simulationer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Spillet opfører sig som virkeligheden </a:t>
            </a:r>
            <a:br>
              <a:rPr lang="da-DK" dirty="0" smtClean="0"/>
            </a:br>
            <a:r>
              <a:rPr lang="da-DK" dirty="0" smtClean="0"/>
              <a:t>= er en simulation</a:t>
            </a:r>
            <a:endParaRPr lang="da-DK" dirty="0"/>
          </a:p>
        </p:txBody>
      </p:sp>
      <p:pic>
        <p:nvPicPr>
          <p:cNvPr id="1026" name="Picture 2" descr="C:\Users\Bo\Documents\Undervisningsmaterialer\Spil og gameification\Foredrag om gamification\Top-10-cars-in-GTA-5-and-GTA-On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4650"/>
            <a:ext cx="70104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o\Documents\Undervisningsmaterialer\Spil og gameification\Foredrag om gamification\sid_meier_s_civilization_iii_play_the_w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076"/>
            <a:ext cx="4427984" cy="332211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9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Spil er simulationer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Spillet opfører sig som virkeligheden </a:t>
            </a:r>
            <a:b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 er en simulation</a:t>
            </a:r>
            <a:endParaRPr lang="da-DK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C:\Users\Bo\Documents\Undervisningsmaterialer\Spil og gameification\Foredrag om gamification\Top-10-cars-in-GTA-5-and-GTA-Onlin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4650"/>
            <a:ext cx="70104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o\Documents\Undervisningsmaterialer\Spil og gameification\Foredrag om gamification\sid_meier_s_civilization_iii_play_the_wor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076"/>
            <a:ext cx="4427984" cy="332211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2267744" y="2348881"/>
            <a:ext cx="4392488" cy="18001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2000" dirty="0" smtClean="0"/>
              <a:t>Brug af simulationer oplagt i </a:t>
            </a:r>
          </a:p>
          <a:p>
            <a:pPr algn="ctr"/>
            <a:r>
              <a:rPr lang="da-DK" sz="2000" dirty="0" smtClean="0"/>
              <a:t>fysik, biologi, økonomi og kemi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72439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\Documents\Undervisningsmaterialer\Spil og gameification\Foredrag om gamification\lasers_si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4105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30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\Documents\Undervisningsmaterialer\Spil og gameification\Foredrag om gamification\lasers_sim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0"/>
                    </a14:imgEffect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4105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4000"/>
            </a:schemeClr>
          </a:solidFill>
        </p:spPr>
        <p:txBody>
          <a:bodyPr/>
          <a:lstStyle/>
          <a:p>
            <a:r>
              <a:rPr lang="da-DK" dirty="0" smtClean="0"/>
              <a:t>Erfaring med simulationer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65464" cy="3552508"/>
          </a:xfrm>
          <a:solidFill>
            <a:schemeClr val="bg1">
              <a:alpha val="74000"/>
            </a:schemeClr>
          </a:solidFill>
        </p:spPr>
        <p:txBody>
          <a:bodyPr>
            <a:normAutofit/>
          </a:bodyPr>
          <a:lstStyle/>
          <a:p>
            <a:r>
              <a:rPr lang="da-DK" dirty="0" smtClean="0"/>
              <a:t>Simulation: Hvordan får atomer en laser til at virke?</a:t>
            </a:r>
          </a:p>
          <a:p>
            <a:endParaRPr lang="da-DK" dirty="0" smtClean="0"/>
          </a:p>
          <a:p>
            <a:r>
              <a:rPr lang="da-DK" dirty="0" smtClean="0"/>
              <a:t>Gratis fra: </a:t>
            </a:r>
            <a:r>
              <a:rPr lang="da-DK" dirty="0" err="1" smtClean="0"/>
              <a:t>PhET</a:t>
            </a:r>
            <a:r>
              <a:rPr lang="da-DK" dirty="0" smtClean="0"/>
              <a:t> Colorado </a:t>
            </a:r>
            <a:r>
              <a:rPr lang="da-DK" dirty="0" err="1" smtClean="0"/>
              <a:t>Edu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Link: </a:t>
            </a:r>
            <a:r>
              <a:rPr lang="da-DK" dirty="0" smtClean="0">
                <a:hlinkClick r:id="rId4"/>
              </a:rPr>
              <a:t>https://phet.colorado.edu/en/simulation/legacy/lasers</a:t>
            </a:r>
            <a:r>
              <a:rPr lang="da-DK" dirty="0" smtClean="0"/>
              <a:t> </a:t>
            </a:r>
            <a:endParaRPr lang="da-DK" dirty="0"/>
          </a:p>
          <a:p>
            <a:endParaRPr lang="da-DK" dirty="0"/>
          </a:p>
          <a:p>
            <a:r>
              <a:rPr lang="da-DK" dirty="0"/>
              <a:t>Elever får imponerende forståelse af kompleks sammenhæng</a:t>
            </a:r>
          </a:p>
          <a:p>
            <a:endParaRPr lang="da-DK" dirty="0"/>
          </a:p>
          <a:p>
            <a:r>
              <a:rPr lang="da-DK" dirty="0"/>
              <a:t>- men har svært ved at formulere den (især med fagudtryk)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8265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Erfaring med simulationer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Simulation: Hvordan får atomer en laser til at virke?</a:t>
            </a:r>
          </a:p>
          <a:p>
            <a:endParaRPr lang="da-DK" dirty="0" smtClean="0"/>
          </a:p>
          <a:p>
            <a:r>
              <a:rPr lang="da-DK" dirty="0" smtClean="0"/>
              <a:t>Gratis fra: </a:t>
            </a:r>
            <a:r>
              <a:rPr lang="da-DK" dirty="0" err="1" smtClean="0"/>
              <a:t>PhET</a:t>
            </a:r>
            <a:r>
              <a:rPr lang="da-DK" dirty="0" smtClean="0"/>
              <a:t> Colorado </a:t>
            </a:r>
            <a:r>
              <a:rPr lang="da-DK" dirty="0" err="1" smtClean="0"/>
              <a:t>Edu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Link: </a:t>
            </a:r>
            <a:r>
              <a:rPr lang="da-DK" dirty="0">
                <a:hlinkClick r:id="rId2"/>
              </a:rPr>
              <a:t>https://</a:t>
            </a:r>
            <a:r>
              <a:rPr lang="da-DK" dirty="0" smtClean="0">
                <a:hlinkClick r:id="rId2"/>
              </a:rPr>
              <a:t>phet.colorado.edu/en/simulation/legacy/lasers</a:t>
            </a:r>
            <a:r>
              <a:rPr lang="da-DK" dirty="0" smtClean="0"/>
              <a:t> </a:t>
            </a:r>
          </a:p>
          <a:p>
            <a:endParaRPr lang="da-DK" dirty="0"/>
          </a:p>
          <a:p>
            <a:r>
              <a:rPr lang="da-DK" dirty="0" smtClean="0"/>
              <a:t>Elever får imponerende forståelse af kompleks sammenhæng</a:t>
            </a:r>
          </a:p>
          <a:p>
            <a:endParaRPr lang="da-DK" dirty="0"/>
          </a:p>
          <a:p>
            <a:r>
              <a:rPr lang="da-DK" dirty="0" smtClean="0"/>
              <a:t>- men har svært ved at formulere den (især med fagudtryk)</a:t>
            </a:r>
          </a:p>
        </p:txBody>
      </p:sp>
    </p:spTree>
    <p:extLst>
      <p:ext uri="{BB962C8B-B14F-4D97-AF65-F5344CB8AC3E}">
        <p14:creationId xmlns:p14="http://schemas.microsoft.com/office/powerpoint/2010/main" val="367369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 for foredraget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Introduktion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Gamification og spildesign teori</a:t>
            </a:r>
          </a:p>
          <a:p>
            <a:pPr lvl="0">
              <a:buFont typeface="Arial" pitchFamily="34" charset="0"/>
              <a:buChar char="•"/>
            </a:pPr>
            <a:r>
              <a:rPr lang="da-DK" sz="2000" b="0" dirty="0" smtClean="0">
                <a:solidFill>
                  <a:srgbClr val="000000"/>
                </a:solidFill>
              </a:rPr>
              <a:t>Principper for meningsfuld </a:t>
            </a:r>
            <a:r>
              <a:rPr lang="da-DK" sz="2000" b="0" dirty="0">
                <a:solidFill>
                  <a:srgbClr val="000000"/>
                </a:solidFill>
              </a:rPr>
              <a:t>spiloplevelse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Forbedring og synlig fremgang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Pointsystemer og medaljer</a:t>
            </a:r>
            <a:endParaRPr lang="da-DK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Frihed i struktur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Skattekort over undervisningsforløb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Simulationer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Byg en </a:t>
            </a: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laser</a:t>
            </a:r>
            <a:endParaRPr lang="da-DK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/>
              <a:t>Konkurrence?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Lær af sine fejl - hurtig repetition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verden fyldt af søm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273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Konkurrence – et tankeeksperiment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Trivial </a:t>
            </a:r>
            <a:r>
              <a:rPr lang="da-DK" dirty="0" err="1" smtClean="0"/>
              <a:t>Pursuit</a:t>
            </a:r>
            <a:r>
              <a:rPr lang="da-DK" dirty="0" smtClean="0"/>
              <a:t> med faglige spørgsmål</a:t>
            </a:r>
          </a:p>
        </p:txBody>
      </p:sp>
      <p:pic>
        <p:nvPicPr>
          <p:cNvPr id="4" name="Picture 2" descr="C:\Users\Bo\Documents\Undervisningsmaterialer\Spil og gameification\Foredrag om gamification\trivialpursuitgame_313829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94536"/>
            <a:ext cx="5228286" cy="326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67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Konkurrence – et tankeeksperiment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Trivial </a:t>
            </a:r>
            <a:r>
              <a:rPr lang="da-DK" dirty="0" err="1" smtClean="0"/>
              <a:t>Pursuit</a:t>
            </a:r>
            <a:r>
              <a:rPr lang="da-DK" dirty="0" smtClean="0"/>
              <a:t> med faglige spørgsmål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Spilles i 5-8 moduler på et år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Spillerne i tilfældige grupper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6 elever på hvert sit hold om et spil</a:t>
            </a:r>
          </a:p>
          <a:p>
            <a:pPr marL="0" indent="0" algn="ctr"/>
            <a:endParaRPr lang="da-DK" dirty="0"/>
          </a:p>
          <a:p>
            <a:pPr marL="0" indent="0"/>
            <a:r>
              <a:rPr lang="da-DK" sz="2000" dirty="0" smtClean="0"/>
              <a:t>		</a:t>
            </a:r>
            <a:endParaRPr lang="da-DK" i="1" dirty="0"/>
          </a:p>
        </p:txBody>
      </p:sp>
      <p:pic>
        <p:nvPicPr>
          <p:cNvPr id="4" name="Picture 2" descr="C:\Users\Bo\Documents\Undervisningsmaterialer\Spil og gameification\Foredrag om gamification\trivialpursuitgame_313829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94536"/>
            <a:ext cx="5228286" cy="326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14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Konkurrence – et tankeeksperiment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Trivial </a:t>
            </a:r>
            <a:r>
              <a:rPr lang="da-DK" dirty="0" err="1" smtClean="0"/>
              <a:t>Pursuit</a:t>
            </a:r>
            <a:r>
              <a:rPr lang="da-DK" dirty="0" smtClean="0"/>
              <a:t> med faglige spørgsmål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Spilles i 5-8 moduler på et år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Spillerne i tilfældige grupper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 smtClean="0"/>
              <a:t>6 elever på hvert sit hold om et spil</a:t>
            </a:r>
          </a:p>
          <a:p>
            <a:pPr marL="0" indent="0" algn="ctr"/>
            <a:endParaRPr lang="da-DK" dirty="0"/>
          </a:p>
          <a:p>
            <a:pPr marL="0" indent="0"/>
            <a:r>
              <a:rPr lang="da-DK" sz="2000" dirty="0" smtClean="0"/>
              <a:t>		Bliver det fedt?</a:t>
            </a:r>
          </a:p>
          <a:p>
            <a:pPr marL="0" indent="0"/>
            <a:r>
              <a:rPr lang="da-DK" i="1" dirty="0"/>
              <a:t>	</a:t>
            </a:r>
            <a:r>
              <a:rPr lang="da-DK" i="1" dirty="0" smtClean="0"/>
              <a:t>(spørgsmålet handler ikke om at Trivial </a:t>
            </a:r>
            <a:r>
              <a:rPr lang="da-DK" i="1" dirty="0" err="1" smtClean="0"/>
              <a:t>Pursuit</a:t>
            </a:r>
            <a:r>
              <a:rPr lang="da-DK" i="1" dirty="0" smtClean="0"/>
              <a:t> har fastlåst struktur…)</a:t>
            </a:r>
            <a:endParaRPr lang="da-DK" i="1" dirty="0"/>
          </a:p>
        </p:txBody>
      </p:sp>
      <p:pic>
        <p:nvPicPr>
          <p:cNvPr id="4" name="Picture 2" descr="C:\Users\Bo\Documents\Undervisningsmaterialer\Spil og gameification\Foredrag om gamification\trivialpursuitgame_313829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94536"/>
            <a:ext cx="5228286" cy="326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4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Konkurrence – et tankeeksperiment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da-DK" sz="2000" dirty="0" smtClean="0"/>
              <a:t>Hvorfor ikke…</a:t>
            </a:r>
          </a:p>
          <a:p>
            <a:pPr marL="0" indent="0"/>
            <a:endParaRPr lang="da-DK" dirty="0" smtClean="0"/>
          </a:p>
          <a:p>
            <a:pPr>
              <a:buFont typeface="+mj-lt"/>
              <a:buAutoNum type="arabicPeriod"/>
            </a:pPr>
            <a:r>
              <a:rPr lang="da-DK" dirty="0" smtClean="0"/>
              <a:t>Kun vinderne får succes</a:t>
            </a:r>
          </a:p>
          <a:p>
            <a:pPr>
              <a:buFont typeface="+mj-lt"/>
              <a:buAutoNum type="arabicPeriod"/>
            </a:pPr>
            <a:r>
              <a:rPr lang="da-DK" dirty="0" smtClean="0"/>
              <a:t>Spillet er afgjort på forhånd	</a:t>
            </a: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>	- de bedste elever vinder</a:t>
            </a:r>
          </a:p>
          <a:p>
            <a:pPr>
              <a:buFont typeface="+mj-lt"/>
              <a:buAutoNum type="arabicPeriod"/>
            </a:pPr>
            <a:endParaRPr lang="da-DK" dirty="0"/>
          </a:p>
          <a:p>
            <a:pPr marL="0" indent="0"/>
            <a:r>
              <a:rPr lang="da-DK" dirty="0" smtClean="0"/>
              <a:t>- samme problemer i enhver konkurrence</a:t>
            </a:r>
            <a:endParaRPr lang="da-DK" dirty="0"/>
          </a:p>
        </p:txBody>
      </p:sp>
      <p:pic>
        <p:nvPicPr>
          <p:cNvPr id="5" name="Picture 2" descr="C:\Users\Bo\Documents\Undervisningsmaterialer\Spil og gameification\Foredrag om gamification\trivialpursuitgame_313829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94536"/>
            <a:ext cx="5228286" cy="326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11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 for foredraget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Introduktion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Gamification og spildesign teori</a:t>
            </a:r>
          </a:p>
          <a:p>
            <a:pPr lvl="0">
              <a:buFont typeface="Arial" pitchFamily="34" charset="0"/>
              <a:buChar char="•"/>
            </a:pPr>
            <a:r>
              <a:rPr lang="da-DK" sz="2000" b="0" dirty="0" smtClean="0">
                <a:solidFill>
                  <a:srgbClr val="000000"/>
                </a:solidFill>
              </a:rPr>
              <a:t>Principper for meningsfuld </a:t>
            </a:r>
            <a:r>
              <a:rPr lang="da-DK" sz="2000" b="0" dirty="0">
                <a:solidFill>
                  <a:srgbClr val="000000"/>
                </a:solidFill>
              </a:rPr>
              <a:t>spiloplevelse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Forbedring og synlig fremgang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Pointsystemer og medaljer</a:t>
            </a:r>
            <a:endParaRPr lang="da-DK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Frihed i struktur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Skattekort over undervisningsforløb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Simulationer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Byg en </a:t>
            </a: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laser</a:t>
            </a:r>
            <a:endParaRPr lang="da-DK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Konkurrence?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/>
              <a:t>Lær af sine fejl - hurtig repetition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verden fyldt af søm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45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8341" cy="5157192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3749040" cy="548640"/>
          </a:xfrm>
          <a:solidFill>
            <a:srgbClr val="0070C0">
              <a:alpha val="90000"/>
            </a:srgbClr>
          </a:solidFill>
          <a:effectLst>
            <a:softEdge rad="31750"/>
          </a:effectLst>
        </p:spPr>
        <p:txBody>
          <a:bodyPr/>
          <a:lstStyle/>
          <a:p>
            <a:r>
              <a:rPr lang="da-DK" dirty="0" smtClean="0">
                <a:solidFill>
                  <a:schemeClr val="bg1"/>
                </a:solidFill>
              </a:rPr>
              <a:t>Hurtig repetition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3203848" y="1556792"/>
            <a:ext cx="3749040" cy="548640"/>
          </a:xfrm>
          <a:prstGeom prst="rect">
            <a:avLst/>
          </a:prstGeom>
          <a:solidFill>
            <a:srgbClr val="0070C0">
              <a:alpha val="90000"/>
            </a:srgbClr>
          </a:solidFill>
          <a:effectLst>
            <a:softEdge rad="31750"/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>
                <a:solidFill>
                  <a:schemeClr val="bg1"/>
                </a:solidFill>
              </a:rPr>
              <a:t>Lær af dine fejl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204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 for foredraget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sz="20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Introduktion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Gamification og spildesign teori</a:t>
            </a:r>
          </a:p>
          <a:p>
            <a:pPr lvl="0">
              <a:buFont typeface="Arial" pitchFamily="34" charset="0"/>
              <a:buChar char="•"/>
            </a:pPr>
            <a:r>
              <a:rPr lang="da-DK" sz="2000" b="0" dirty="0" smtClean="0">
                <a:solidFill>
                  <a:srgbClr val="000000"/>
                </a:solidFill>
              </a:rPr>
              <a:t>Principper for meningsfuld </a:t>
            </a:r>
            <a:r>
              <a:rPr lang="da-DK" sz="2000" b="0" dirty="0">
                <a:solidFill>
                  <a:srgbClr val="000000"/>
                </a:solidFill>
              </a:rPr>
              <a:t>spiloplevelse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Forbedring og synlig fremgang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Pointsystemer og medaljer</a:t>
            </a:r>
            <a:endParaRPr lang="da-DK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Frihed i struktur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Skattekort over undervisningsforløb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Simulationer</a:t>
            </a:r>
          </a:p>
          <a:p>
            <a:pPr lvl="5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Byg en </a:t>
            </a:r>
            <a:r>
              <a:rPr lang="da-DK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laser</a:t>
            </a:r>
            <a:endParaRPr lang="da-DK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Konkurrence?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Lær af sine fejl - hurtig repetition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da-DK" dirty="0"/>
              <a:t>En verden fyldt af søm</a:t>
            </a:r>
          </a:p>
          <a:p>
            <a:pPr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283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En verden fyldt af søm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“</a:t>
            </a:r>
            <a:r>
              <a:rPr lang="en-US" sz="2400" dirty="0"/>
              <a:t>To a man with a hammer, everything looks like a nail.” </a:t>
            </a:r>
            <a:br>
              <a:rPr lang="en-US" sz="2400" dirty="0"/>
            </a:br>
            <a:r>
              <a:rPr lang="en-US" sz="2400" i="1" dirty="0" smtClean="0"/>
              <a:t>Abraham </a:t>
            </a:r>
            <a:r>
              <a:rPr lang="en-US" sz="2400" i="1" dirty="0"/>
              <a:t>Maslow </a:t>
            </a:r>
            <a:r>
              <a:rPr lang="en-US" sz="2400" i="1" dirty="0" smtClean="0"/>
              <a:t>(</a:t>
            </a:r>
            <a:r>
              <a:rPr lang="en-US" sz="2400" i="1" dirty="0" err="1" smtClean="0"/>
              <a:t>og</a:t>
            </a:r>
            <a:r>
              <a:rPr lang="en-US" sz="2400" i="1" dirty="0" smtClean="0"/>
              <a:t> Mark </a:t>
            </a:r>
            <a:r>
              <a:rPr lang="en-US" sz="2400" i="1" dirty="0"/>
              <a:t>Twain</a:t>
            </a:r>
            <a:r>
              <a:rPr lang="en-US" sz="2400" i="1" dirty="0" smtClean="0"/>
              <a:t>?)</a:t>
            </a:r>
            <a:endParaRPr lang="da-DK" sz="2400" i="1" dirty="0"/>
          </a:p>
        </p:txBody>
      </p:sp>
    </p:spTree>
    <p:extLst>
      <p:ext uri="{BB962C8B-B14F-4D97-AF65-F5344CB8AC3E}">
        <p14:creationId xmlns:p14="http://schemas.microsoft.com/office/powerpoint/2010/main" val="1604618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En verden fyldt af søm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“</a:t>
            </a:r>
            <a:r>
              <a:rPr lang="en-US" sz="2400" dirty="0"/>
              <a:t>To a man with a hammer, everything looks like a nail.” </a:t>
            </a:r>
            <a:br>
              <a:rPr lang="en-US" sz="2400" dirty="0"/>
            </a:br>
            <a:r>
              <a:rPr lang="en-US" sz="2400" i="1" dirty="0" smtClean="0"/>
              <a:t>Abraham </a:t>
            </a:r>
            <a:r>
              <a:rPr lang="en-US" sz="2400" i="1" dirty="0"/>
              <a:t>Maslow </a:t>
            </a:r>
            <a:r>
              <a:rPr lang="en-US" sz="2400" i="1" dirty="0" smtClean="0"/>
              <a:t>(</a:t>
            </a:r>
            <a:r>
              <a:rPr lang="en-US" sz="2400" i="1" dirty="0" err="1" smtClean="0"/>
              <a:t>og</a:t>
            </a:r>
            <a:r>
              <a:rPr lang="en-US" sz="2400" i="1" dirty="0" smtClean="0"/>
              <a:t> Mark </a:t>
            </a:r>
            <a:r>
              <a:rPr lang="en-US" sz="2400" i="1" dirty="0"/>
              <a:t>Twain</a:t>
            </a:r>
            <a:r>
              <a:rPr lang="en-US" sz="2400" i="1" dirty="0" smtClean="0"/>
              <a:t>?)</a:t>
            </a:r>
          </a:p>
          <a:p>
            <a:endParaRPr lang="en-US" sz="2400" i="1" dirty="0"/>
          </a:p>
          <a:p>
            <a:r>
              <a:rPr lang="en-US" sz="1800" dirty="0" err="1" smtClean="0"/>
              <a:t>Hvornår</a:t>
            </a:r>
            <a:r>
              <a:rPr lang="en-US" sz="1800" dirty="0" smtClean="0"/>
              <a:t> </a:t>
            </a:r>
            <a:r>
              <a:rPr lang="en-US" sz="1800" dirty="0" err="1" smtClean="0"/>
              <a:t>er</a:t>
            </a:r>
            <a:r>
              <a:rPr lang="en-US" sz="1800" dirty="0" smtClean="0"/>
              <a:t> </a:t>
            </a:r>
            <a:r>
              <a:rPr lang="en-US" sz="1800" dirty="0" err="1" smtClean="0"/>
              <a:t>det</a:t>
            </a:r>
            <a:r>
              <a:rPr lang="en-US" sz="1800" dirty="0" smtClean="0"/>
              <a:t> </a:t>
            </a:r>
            <a:r>
              <a:rPr lang="en-US" sz="1800" dirty="0" err="1" smtClean="0"/>
              <a:t>fedt</a:t>
            </a:r>
            <a:r>
              <a:rPr lang="en-US" sz="1800" dirty="0" smtClean="0"/>
              <a:t> at have </a:t>
            </a:r>
            <a:r>
              <a:rPr lang="en-US" sz="1800" dirty="0" err="1" smtClean="0"/>
              <a:t>en</a:t>
            </a:r>
            <a:r>
              <a:rPr lang="en-US" sz="1800" dirty="0" smtClean="0"/>
              <a:t> hammer?</a:t>
            </a:r>
            <a:br>
              <a:rPr lang="en-US" sz="1800" dirty="0" smtClean="0"/>
            </a:br>
            <a:r>
              <a:rPr lang="en-US" sz="1800" dirty="0" smtClean="0"/>
              <a:t>- </a:t>
            </a:r>
            <a:r>
              <a:rPr lang="en-US" sz="1800" dirty="0" err="1" smtClean="0"/>
              <a:t>eller</a:t>
            </a:r>
            <a:r>
              <a:rPr lang="en-US" sz="1800" dirty="0" smtClean="0"/>
              <a:t> </a:t>
            </a:r>
            <a:r>
              <a:rPr lang="en-US" sz="1800" dirty="0" err="1" smtClean="0"/>
              <a:t>en</a:t>
            </a:r>
            <a:r>
              <a:rPr lang="en-US" sz="1800" dirty="0" smtClean="0"/>
              <a:t> </a:t>
            </a:r>
            <a:r>
              <a:rPr lang="en-US" sz="1800" dirty="0" err="1" smtClean="0"/>
              <a:t>metode</a:t>
            </a:r>
            <a:r>
              <a:rPr lang="en-US" sz="1800" dirty="0" smtClean="0"/>
              <a:t> </a:t>
            </a:r>
            <a:r>
              <a:rPr lang="en-US" sz="1800" dirty="0" err="1" smtClean="0"/>
              <a:t>fra</a:t>
            </a:r>
            <a:r>
              <a:rPr lang="en-US" sz="1800" dirty="0" smtClean="0"/>
              <a:t> et fag?</a:t>
            </a:r>
          </a:p>
          <a:p>
            <a:endParaRPr lang="da-DK" sz="1800" dirty="0"/>
          </a:p>
          <a:p>
            <a:r>
              <a:rPr lang="da-DK" sz="1800" dirty="0" smtClean="0"/>
              <a:t>…netop når verden er fuld af søm der skal slås i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88138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En verden til en portal </a:t>
            </a:r>
            <a:r>
              <a:rPr lang="da-DK" dirty="0" err="1" smtClean="0"/>
              <a:t>gun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112" y="1524794"/>
            <a:ext cx="5842000" cy="2730500"/>
          </a:xfrm>
        </p:spPr>
      </p:pic>
    </p:spTree>
    <p:extLst>
      <p:ext uri="{BB962C8B-B14F-4D97-AF65-F5344CB8AC3E}">
        <p14:creationId xmlns:p14="http://schemas.microsoft.com/office/powerpoint/2010/main" val="3847224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En verden til en portal </a:t>
            </a:r>
            <a:r>
              <a:rPr lang="da-DK" dirty="0" err="1" smtClean="0"/>
              <a:t>gun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112" y="1524794"/>
            <a:ext cx="5842000" cy="2730500"/>
          </a:xfrm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2267744" y="1988840"/>
            <a:ext cx="4392488" cy="18001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2000" dirty="0" smtClean="0"/>
              <a:t>Løs et mordmysterium,</a:t>
            </a:r>
          </a:p>
          <a:p>
            <a:pPr algn="ctr"/>
            <a:r>
              <a:rPr lang="da-DK" sz="2000" dirty="0" smtClean="0"/>
              <a:t>Overlev på sydpolen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51219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Kontakt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Del endelig dine tanker om gamification af undervisning!</a:t>
            </a:r>
          </a:p>
          <a:p>
            <a:endParaRPr lang="da-DK" dirty="0"/>
          </a:p>
          <a:p>
            <a:r>
              <a:rPr lang="da-DK" dirty="0" smtClean="0"/>
              <a:t>Blog</a:t>
            </a:r>
            <a:r>
              <a:rPr lang="da-DK" dirty="0"/>
              <a:t> </a:t>
            </a:r>
            <a:r>
              <a:rPr lang="da-DK" dirty="0" smtClean="0"/>
              <a:t>– </a:t>
            </a:r>
            <a:r>
              <a:rPr lang="da-DK" dirty="0" err="1" smtClean="0"/>
              <a:t>entankeadgangen</a:t>
            </a:r>
            <a:r>
              <a:rPr lang="da-DK" dirty="0"/>
              <a:t/>
            </a:r>
            <a:br>
              <a:rPr lang="da-DK" dirty="0"/>
            </a:br>
            <a:r>
              <a:rPr lang="da-DK" dirty="0" smtClean="0">
                <a:hlinkClick r:id="rId2"/>
              </a:rPr>
              <a:t>http</a:t>
            </a:r>
            <a:r>
              <a:rPr lang="da-DK" dirty="0">
                <a:hlinkClick r:id="rId2"/>
              </a:rPr>
              <a:t>://</a:t>
            </a:r>
            <a:r>
              <a:rPr lang="da-DK" dirty="0" smtClean="0">
                <a:hlinkClick r:id="rId2"/>
              </a:rPr>
              <a:t>tinyurl.com/</a:t>
            </a:r>
            <a:r>
              <a:rPr lang="da-DK" sz="1800" spc="150" dirty="0" smtClean="0">
                <a:hlinkClick r:id="rId2"/>
              </a:rPr>
              <a:t>jfd5sda</a:t>
            </a:r>
            <a:r>
              <a:rPr lang="da-DK" dirty="0" smtClean="0"/>
              <a:t> </a:t>
            </a:r>
            <a:endParaRPr lang="da-DK" dirty="0"/>
          </a:p>
          <a:p>
            <a:endParaRPr lang="da-DK" dirty="0" smtClean="0"/>
          </a:p>
          <a:p>
            <a:r>
              <a:rPr lang="da-DK" dirty="0" smtClean="0"/>
              <a:t>IT </a:t>
            </a:r>
            <a:r>
              <a:rPr lang="da-DK" dirty="0"/>
              <a:t>i </a:t>
            </a:r>
            <a:r>
              <a:rPr lang="da-DK" dirty="0" smtClean="0"/>
              <a:t>gymnasiet - </a:t>
            </a:r>
            <a:r>
              <a:rPr lang="da-DK" dirty="0"/>
              <a:t>Gamification </a:t>
            </a:r>
            <a:r>
              <a:rPr lang="da-DK" dirty="0" smtClean="0"/>
              <a:t>gruppe</a:t>
            </a:r>
            <a:r>
              <a:rPr lang="da-DK" dirty="0"/>
              <a:t/>
            </a:r>
            <a:br>
              <a:rPr lang="da-DK" dirty="0"/>
            </a:br>
            <a:r>
              <a:rPr lang="da-DK" dirty="0">
                <a:hlinkClick r:id="rId3"/>
              </a:rPr>
              <a:t>http://</a:t>
            </a:r>
            <a:r>
              <a:rPr lang="da-DK" dirty="0" smtClean="0">
                <a:hlinkClick r:id="rId3"/>
              </a:rPr>
              <a:t>tinyurl.com/</a:t>
            </a:r>
            <a:r>
              <a:rPr lang="da-DK" sz="1800" spc="150" dirty="0" smtClean="0">
                <a:hlinkClick r:id="rId3"/>
              </a:rPr>
              <a:t>hd4ebeu</a:t>
            </a:r>
            <a:r>
              <a:rPr lang="da-DK" dirty="0" smtClean="0"/>
              <a:t> </a:t>
            </a:r>
          </a:p>
          <a:p>
            <a:endParaRPr lang="da-DK" dirty="0"/>
          </a:p>
          <a:p>
            <a:r>
              <a:rPr lang="da-DK" dirty="0" smtClean="0"/>
              <a:t>Facebook - Gamification i undervisning</a:t>
            </a:r>
          </a:p>
          <a:p>
            <a:r>
              <a:rPr lang="da-DK" dirty="0"/>
              <a:t>	</a:t>
            </a:r>
            <a:r>
              <a:rPr lang="da-DK" dirty="0">
                <a:hlinkClick r:id="rId4"/>
              </a:rPr>
              <a:t>http://</a:t>
            </a:r>
            <a:r>
              <a:rPr lang="da-DK" dirty="0" smtClean="0">
                <a:hlinkClick r:id="rId4"/>
              </a:rPr>
              <a:t>tinyurl.com/</a:t>
            </a:r>
            <a:r>
              <a:rPr lang="da-DK" sz="1800" spc="150" dirty="0" smtClean="0">
                <a:hlinkClick r:id="rId4"/>
              </a:rPr>
              <a:t>jv3foet</a:t>
            </a:r>
            <a:r>
              <a:rPr lang="da-DK" dirty="0" smtClean="0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0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nkler">
  <a:themeElements>
    <a:clrScheme name="Vinkler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Vinkler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inkl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383</TotalTime>
  <Words>681</Words>
  <Application>Microsoft Office PowerPoint</Application>
  <PresentationFormat>Skærmshow (4:3)</PresentationFormat>
  <Paragraphs>216</Paragraphs>
  <Slides>38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38</vt:i4>
      </vt:variant>
    </vt:vector>
  </HeadingPairs>
  <TitlesOfParts>
    <vt:vector size="39" baseType="lpstr">
      <vt:lpstr>Vinkler</vt:lpstr>
      <vt:lpstr>Gamification i undervisningen</vt:lpstr>
      <vt:lpstr>Om mig</vt:lpstr>
      <vt:lpstr>Engagement</vt:lpstr>
      <vt:lpstr>Det gode spil</vt:lpstr>
      <vt:lpstr>Elendige spil</vt:lpstr>
      <vt:lpstr>Hvad skaber det gode spil?</vt:lpstr>
      <vt:lpstr>Plan for foredraget</vt:lpstr>
      <vt:lpstr>Plan for foredraget</vt:lpstr>
      <vt:lpstr>Fremgang i spil</vt:lpstr>
      <vt:lpstr>Fremgang i spil</vt:lpstr>
      <vt:lpstr>Ekspertsystem for rapporter</vt:lpstr>
      <vt:lpstr>Plan for foredraget</vt:lpstr>
      <vt:lpstr>Frihed og struktur</vt:lpstr>
      <vt:lpstr>Frihed og struktur</vt:lpstr>
      <vt:lpstr>Frihed og struktur</vt:lpstr>
      <vt:lpstr>Frihed og struktur</vt:lpstr>
      <vt:lpstr>Frihed og struktur</vt:lpstr>
      <vt:lpstr>Frihed og struktur</vt:lpstr>
      <vt:lpstr>PowerPoint-præsentation</vt:lpstr>
      <vt:lpstr>Plan for foredraget</vt:lpstr>
      <vt:lpstr>Spil er simulationer</vt:lpstr>
      <vt:lpstr>Spil er simulationer</vt:lpstr>
      <vt:lpstr>PowerPoint-præsentation</vt:lpstr>
      <vt:lpstr>Erfaring med simulationer</vt:lpstr>
      <vt:lpstr>Erfaring med simulationer</vt:lpstr>
      <vt:lpstr>Plan for foredraget</vt:lpstr>
      <vt:lpstr>Konkurrence – et tankeeksperiment</vt:lpstr>
      <vt:lpstr>Konkurrence – et tankeeksperiment</vt:lpstr>
      <vt:lpstr>Konkurrence – et tankeeksperiment</vt:lpstr>
      <vt:lpstr>Konkurrence – et tankeeksperiment</vt:lpstr>
      <vt:lpstr>Plan for foredraget</vt:lpstr>
      <vt:lpstr>Hurtig repetition</vt:lpstr>
      <vt:lpstr>Plan for foredraget</vt:lpstr>
      <vt:lpstr>En verden fyldt af søm</vt:lpstr>
      <vt:lpstr>En verden fyldt af søm</vt:lpstr>
      <vt:lpstr>En verden til en portal gun</vt:lpstr>
      <vt:lpstr>En verden til en portal gun</vt:lpstr>
      <vt:lpstr>Kontakt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Gamification i undervisningen</dc:title>
  <dc:creator>Bo</dc:creator>
  <cp:lastModifiedBy>Bo</cp:lastModifiedBy>
  <cp:revision>185</cp:revision>
  <dcterms:created xsi:type="dcterms:W3CDTF">2016-11-08T19:33:33Z</dcterms:created>
  <dcterms:modified xsi:type="dcterms:W3CDTF">2016-11-29T20:42:19Z</dcterms:modified>
</cp:coreProperties>
</file>